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2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7e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&amp;si=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&amp;si=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_5_BD#b181e5d61?pid=03ad43a06&amp;color=0,0,0&amp;vtp=1&amp;bt=1&amp;bbb=1"/>
              <p:cNvSpPr/>
              <p:nvPr/>
            </p:nvSpPr>
            <p:spPr>
              <a:xfrm>
                <a:off x="612648" y="486000"/>
                <a:ext cx="10963656" cy="4949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方案二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利用等长悬线悬挂的摆球完成一维碰撞实验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实验器材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带细线的刚性小球（两套，球等大不等重）、铁架台、天平、量角器、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刻度尺、游标卡尺、胶布等。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实验步骤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（1）测质量和直径：用天平测出小球的质量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，用游标卡尺测出小球的直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径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（2）安装：把小球用等长悬线悬挂起来，并用刻度尺测量悬线长度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𝑙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（3）实验：一个小球静止，拉起另一个小球，放下后它们相碰。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（4）测角度：用量角器测量小球被拉起的角度和碰撞后两小球摆起的角度。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P_5_BD#b181e5d61?pid=03ad43a06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949000"/>
              </a:xfrm>
              <a:prstGeom prst="rect">
                <a:avLst/>
              </a:prstGeom>
              <a:blipFill>
                <a:blip r:embed="rId3"/>
                <a:stretch>
                  <a:fillRect l="-1724" r="-2447" b="-357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&amp;si=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_5_BD#b181e5d61?sp=1&amp;pid=03ad43a06&amp;color=0,0,0&amp;vtp=1&amp;bt=1&amp;bbb=1"/>
              <p:cNvSpPr/>
              <p:nvPr/>
            </p:nvSpPr>
            <p:spPr>
              <a:xfrm>
                <a:off x="612648" y="486000"/>
                <a:ext cx="10963656" cy="4786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（5）改变条件重复实验：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.改变小球被拉起的角度；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.改变摆长。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P_5_BD#b181e5d61?sp=1&amp;pid=03ad43a06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8600"/>
              </a:xfrm>
              <a:prstGeom prst="rect">
                <a:avLst/>
              </a:prstGeom>
              <a:blipFill>
                <a:blip r:embed="rId3"/>
                <a:stretch>
                  <a:fillRect l="-172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_5_BD#b181e5d61?pid=03ad43a0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6088" y="1103982"/>
            <a:ext cx="1636776" cy="22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BD.3_1#82124497b?sp=1&amp;pid=03ad43a06&amp;color=0,0,0&amp;vtp=1&amp;bt=1&amp;bbb=1">
                <a:extLst>
                  <a:ext uri="{FF2B5EF4-FFF2-40B4-BE49-F238E27FC236}">
                    <a16:creationId xmlns:a16="http://schemas.microsoft.com/office/drawing/2014/main" id="{54893F69-91A7-C29F-06B1-9C2F350FF8F0}"/>
                  </a:ext>
                </a:extLst>
              </p:cNvPr>
              <p:cNvSpPr/>
              <p:nvPr/>
            </p:nvSpPr>
            <p:spPr>
              <a:xfrm>
                <a:off x="612648" y="3440782"/>
                <a:ext cx="10963656" cy="215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数据处理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（1）小球速度的测量：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式中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为小球释放时（或碰撞后摆起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）的高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度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可由摆角和摆长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𝑙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计算出。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（2）验证的表达式：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QB_5_BD.3_1#82124497b?sp=1&amp;pid=03ad43a06&amp;color=0,0,0&amp;vtp=1&amp;bt=1&amp;bbb=1">
                <a:extLst>
                  <a:ext uri="{FF2B5EF4-FFF2-40B4-BE49-F238E27FC236}">
                    <a16:creationId xmlns:a16="http://schemas.microsoft.com/office/drawing/2014/main" id="{54893F69-91A7-C29F-06B1-9C2F350FF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440782"/>
                <a:ext cx="10963656" cy="2155000"/>
              </a:xfrm>
              <a:prstGeom prst="rect">
                <a:avLst/>
              </a:prstGeom>
              <a:blipFill>
                <a:blip r:embed="rId5"/>
                <a:stretch>
                  <a:fillRect l="-1724" b="-84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5_AN.4_1#82124497b.blank?pid=03ad43a06&amp;color=0,0,0&amp;vpa=2&amp;vtp=1&amp;bbb=1&amp;rh=32.4">
                <a:extLst>
                  <a:ext uri="{FF2B5EF4-FFF2-40B4-BE49-F238E27FC236}">
                    <a16:creationId xmlns:a16="http://schemas.microsoft.com/office/drawing/2014/main" id="{A8446E45-65C0-2F92-A7BF-B841787D5C3A}"/>
                  </a:ext>
                </a:extLst>
              </p:cNvPr>
              <p:cNvSpPr/>
              <p:nvPr/>
            </p:nvSpPr>
            <p:spPr>
              <a:xfrm>
                <a:off x="4360672" y="4068162"/>
                <a:ext cx="962978" cy="41148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𝒈𝒉</m:t>
                        </m:r>
                      </m:e>
                    </m:rad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7" name="QB_5_AN.4_1#82124497b.blank?pid=03ad43a06&amp;color=0,0,0&amp;vpa=2&amp;vtp=1&amp;bbb=1&amp;rh=32.4">
                <a:extLst>
                  <a:ext uri="{FF2B5EF4-FFF2-40B4-BE49-F238E27FC236}">
                    <a16:creationId xmlns:a16="http://schemas.microsoft.com/office/drawing/2014/main" id="{A8446E45-65C0-2F92-A7BF-B841787D5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672" y="4068162"/>
                <a:ext cx="962978" cy="411480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&amp;si=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3ef6a4710?pid=03ad43a06&amp;color=0,0,0&amp;vtp=1&amp;bt=1&amp;bbb=1"/>
          <p:cNvSpPr/>
          <p:nvPr/>
        </p:nvSpPr>
        <p:spPr>
          <a:xfrm>
            <a:off x="612648" y="486000"/>
            <a:ext cx="10963656" cy="1596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方案三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利用两个小车完成一维碰撞实验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实验器材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光滑长木板、打点计时器、纸带、小车（两个）、天平、撞针、橡皮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泥、刻度尺等。</a:t>
            </a:r>
            <a:endParaRPr lang="en-US" altLang="zh-CN" sz="2400" dirty="0"/>
          </a:p>
        </p:txBody>
      </p:sp>
      <p:pic>
        <p:nvPicPr>
          <p:cNvPr id="4" name="P_5#3ef6a4710?pid=03ad43a06&amp;color=0,0,0&amp;tib=255,255,255&amp;vtp=1&amp;bt=1" descr="preencoded.png">
            <a:extLst>
              <a:ext uri="{FF2B5EF4-FFF2-40B4-BE49-F238E27FC236}">
                <a16:creationId xmlns:a16="http://schemas.microsoft.com/office/drawing/2014/main" id="{26989DCD-B4D7-B0B8-5E0A-7636354F3D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4216" y="2210153"/>
            <a:ext cx="416052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&amp;si=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_5_BD#3ef6a4710?sp=1&amp;pid=03ad43a06&amp;color=0,0,0&amp;vtp=1&amp;bt=1&amp;bbb=1"/>
              <p:cNvSpPr/>
              <p:nvPr/>
            </p:nvSpPr>
            <p:spPr>
              <a:xfrm>
                <a:off x="612648" y="486000"/>
                <a:ext cx="10963656" cy="55332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实验步骤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（1）测质量：用天平测出两小车的质量。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（2）安装：将打点计时器固定在光滑长木板的一端，把纸带穿过打点计时器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，连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在小车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的后面，在两小车的碰撞端分别装上撞针和橡皮泥。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（3）实验：小车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静止，接通电源，让小车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运动，碰撞时撞针插入橡皮泥中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，两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小车组成一个整体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，一起运动。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（4）改变条件重复实验：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.改变小车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的初速度；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.改变两小车的质量。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数据处理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（1）小车速度的测量：通过纸带上两计数点间的距离及对应的时间，由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计算。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（2）验证的表达式：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=(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P_5_BD#3ef6a4710?sp=1&amp;pid=03ad43a06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5533200"/>
              </a:xfrm>
              <a:prstGeom prst="rect">
                <a:avLst/>
              </a:prstGeom>
              <a:blipFill>
                <a:blip r:embed="rId3"/>
                <a:stretch>
                  <a:fillRect l="-1724" r="-5451" b="-330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&amp;si=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3ef6a4710?pid=03ad43a06&amp;color=0,0,0&amp;vtp=1&amp;bt=1&amp;bbb=1"/>
          <p:cNvSpPr/>
          <p:nvPr/>
        </p:nvSpPr>
        <p:spPr>
          <a:xfrm>
            <a:off x="612648" y="486000"/>
            <a:ext cx="10963656" cy="2155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方案四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利用斜槽滚球验证动量守恒定律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实验器材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斜槽、小球（两个）、天平、复写纸、白纸、圆规、刻度尺、重锤等。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实验步骤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（1）测质量：用天平测出两小球的质量，并选定质量大的小球为入射小球。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&amp;si=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3ef6a4710?sp=1&amp;pid=03ad43a06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（2）安装：按照如图所示安装实验装置。调整固定斜槽使斜槽末端水平。</a:t>
            </a:r>
            <a:endParaRPr lang="en-US" altLang="zh-CN" sz="2400" dirty="0"/>
          </a:p>
        </p:txBody>
      </p:sp>
      <p:pic>
        <p:nvPicPr>
          <p:cNvPr id="3" name="P_5_BD#3ef6a4710?pid=03ad43a06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1104" y="1093822"/>
            <a:ext cx="3675888" cy="31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_5_BD#3ef6a4710?sp=1&amp;pid=03ad43a06&amp;color=0,0,0&amp;vtp=1&amp;bbb=1&amp;hb=1"/>
              <p:cNvSpPr/>
              <p:nvPr/>
            </p:nvSpPr>
            <p:spPr>
              <a:xfrm>
                <a:off x="612648" y="4421222"/>
                <a:ext cx="109636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（3）铺纸：白纸在下，复写纸在上且在适当位置铺放好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。记下重垂线所指的位置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（4）单球找点：不放被撞小球，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每次让入射小球从斜槽上某固定高度处自由滚下，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重复多次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。用圆规找出小球落点的平均位置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P_5_BD#3ef6a4710?sp=1&amp;pid=03ad43a0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421222"/>
                <a:ext cx="10963656" cy="2155190"/>
              </a:xfrm>
              <a:prstGeom prst="rect">
                <a:avLst/>
              </a:prstGeom>
              <a:blipFill>
                <a:blip r:embed="rId4"/>
                <a:stretch>
                  <a:fillRect l="-1724" r="-3170" b="-84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&amp;si=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_5_BD#3ef6a4710?htil=2&amp;pid=03ad43a06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9179" y="540864"/>
            <a:ext cx="3968496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P_5_BD#3ef6a4710?htil=2&amp;sp=1&amp;pid=03ad43a06&amp;color=0,0,0&amp;vtp=1&amp;bt=1&amp;bbb=1&amp;hb=1&amp;hs=1"/>
          <p:cNvSpPr/>
          <p:nvPr/>
        </p:nvSpPr>
        <p:spPr>
          <a:xfrm>
            <a:off x="612648" y="486000"/>
            <a:ext cx="6912864" cy="103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（5）碰撞找点：把被撞小球放在斜槽末端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，每次让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入射小球从斜槽同一高度自由滚下，使它们发生碰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_5_BD#3ef6a4710?htil=2&amp;sp=1&amp;pid=03ad43a06&amp;color=0,0,0&amp;vtp=1&amp;bt=1&amp;bbb=1&amp;hb=1&amp;hs=1">
                <a:extLst>
                  <a:ext uri="{FF2B5EF4-FFF2-40B4-BE49-F238E27FC236}">
                    <a16:creationId xmlns:a16="http://schemas.microsoft.com/office/drawing/2014/main" id="{263A337D-46C6-3824-7288-BDF3523422D4}"/>
                  </a:ext>
                </a:extLst>
              </p:cNvPr>
              <p:cNvSpPr/>
              <p:nvPr/>
            </p:nvSpPr>
            <p:spPr>
              <a:xfrm>
                <a:off x="612648" y="1622142"/>
                <a:ext cx="10968012" cy="10375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撞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，重复实验多次。用步骤（4）的方法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，标出碰后入射小球落点的平均位置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被撞小球落点的平均位置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，如图所示。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P_5_BD#3ef6a4710?htil=2&amp;sp=1&amp;pid=03ad43a06&amp;color=0,0,0&amp;vtp=1&amp;bt=1&amp;bbb=1&amp;hb=1&amp;hs=1">
                <a:extLst>
                  <a:ext uri="{FF2B5EF4-FFF2-40B4-BE49-F238E27FC236}">
                    <a16:creationId xmlns:a16="http://schemas.microsoft.com/office/drawing/2014/main" id="{263A337D-46C6-3824-7288-BDF352342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22142"/>
                <a:ext cx="10968012" cy="1037590"/>
              </a:xfrm>
              <a:prstGeom prst="rect">
                <a:avLst/>
              </a:prstGeom>
              <a:blipFill>
                <a:blip r:embed="rId4"/>
                <a:stretch>
                  <a:fillRect l="-1723" b="-1764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5_BD.5_1#b82a450ef?sp=1&amp;pid=03ad43a06&amp;color=0,0,0&amp;vtp=1&amp;bt=1&amp;bbb=1&amp;hs=1">
                <a:extLst>
                  <a:ext uri="{FF2B5EF4-FFF2-40B4-BE49-F238E27FC236}">
                    <a16:creationId xmlns:a16="http://schemas.microsoft.com/office/drawing/2014/main" id="{9FC1AE57-A723-E429-ABA3-AD840DADE2B0}"/>
                  </a:ext>
                </a:extLst>
              </p:cNvPr>
              <p:cNvSpPr/>
              <p:nvPr/>
            </p:nvSpPr>
            <p:spPr>
              <a:xfrm>
                <a:off x="612648" y="2662272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数据处理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（1）小球水平射程的测量：连接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𝑂𝑁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四点共线，分别测出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点到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三点的距离，记为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𝑂𝑃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𝑂𝑀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𝑂𝑁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（2）验证的表达式：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____________________________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QB_5_BD.5_1#b82a450ef?sp=1&amp;pid=03ad43a06&amp;color=0,0,0&amp;vtp=1&amp;bt=1&amp;bbb=1&amp;hs=1">
                <a:extLst>
                  <a:ext uri="{FF2B5EF4-FFF2-40B4-BE49-F238E27FC236}">
                    <a16:creationId xmlns:a16="http://schemas.microsoft.com/office/drawing/2014/main" id="{9FC1AE57-A723-E429-ABA3-AD840DADE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62272"/>
                <a:ext cx="10963656" cy="2150999"/>
              </a:xfrm>
              <a:prstGeom prst="rect">
                <a:avLst/>
              </a:prstGeom>
              <a:blipFill>
                <a:blip r:embed="rId5"/>
                <a:stretch>
                  <a:fillRect l="-1724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QB_5_AN.6_1#b82a450ef.blank?pid=03ad43a06&amp;color=0,0,0&amp;vpa=3&amp;vtp=1&amp;bbb=1">
                <a:extLst>
                  <a:ext uri="{FF2B5EF4-FFF2-40B4-BE49-F238E27FC236}">
                    <a16:creationId xmlns:a16="http://schemas.microsoft.com/office/drawing/2014/main" id="{DE02ACF7-334B-F1BA-1365-9A6DD490EE6E}"/>
                  </a:ext>
                </a:extLst>
              </p:cNvPr>
              <p:cNvSpPr/>
              <p:nvPr/>
            </p:nvSpPr>
            <p:spPr>
              <a:xfrm>
                <a:off x="3519360" y="4393599"/>
                <a:ext cx="4254437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𝒎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⋅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𝑶𝑷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𝒎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⋅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𝑶𝑴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𝒎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⋅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𝑶𝑵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8" name="QB_5_AN.6_1#b82a450ef.blank?pid=03ad43a06&amp;color=0,0,0&amp;vpa=3&amp;vtp=1&amp;bbb=1">
                <a:extLst>
                  <a:ext uri="{FF2B5EF4-FFF2-40B4-BE49-F238E27FC236}">
                    <a16:creationId xmlns:a16="http://schemas.microsoft.com/office/drawing/2014/main" id="{DE02ACF7-334B-F1BA-1365-9A6DD490E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360" y="4393599"/>
                <a:ext cx="4254437" cy="353441"/>
              </a:xfrm>
              <a:prstGeom prst="rect">
                <a:avLst/>
              </a:prstGeom>
              <a:blipFill>
                <a:blip r:embed="rId6"/>
                <a:stretch>
                  <a:fillRect r="-860" b="-2069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&amp;si=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2008e0237?sp=1&amp;pid=1528a71bd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四、误差分析</a:t>
            </a:r>
            <a:endParaRPr lang="en-US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_5_BD#747d2e3d6?sp=1&amp;pid=2008e0237&amp;color=0,0,0&amp;vtp=1&amp;bbb=1"/>
              <p:cNvSpPr/>
              <p:nvPr/>
            </p:nvSpPr>
            <p:spPr>
              <a:xfrm>
                <a:off x="612648" y="1121661"/>
                <a:ext cx="10963656" cy="27138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1.系统误差：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主要来源于实验器材及实验操作等。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（1）碰撞是否为一维。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（2）气垫导轨是否完全水平；摆球受到空气阻力；小车受到长木板的摩擦力；入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射小球的释放高度存在差异。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2.偶然误差：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主要来源于质量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和碰撞前后速度（或水平射程）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的测量。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P_5_BD#747d2e3d6?sp=1&amp;pid=2008e023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2713800"/>
              </a:xfrm>
              <a:prstGeom prst="rect">
                <a:avLst/>
              </a:prstGeom>
              <a:blipFill>
                <a:blip r:embed="rId3"/>
                <a:stretch>
                  <a:fillRect l="-1724" r="-389" b="-651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&amp;si=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02853d260?sp=1&amp;pid=1528a71bd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五、注意事项</a:t>
            </a:r>
            <a:endParaRPr lang="en-US" altLang="zh-CN" sz="2800" dirty="0"/>
          </a:p>
        </p:txBody>
      </p:sp>
      <p:sp>
        <p:nvSpPr>
          <p:cNvPr id="3" name="P_5_BD#841ff685e?sp=1&amp;pid=02853d260&amp;color=0,0,0&amp;vtp=1&amp;bbb=1"/>
          <p:cNvSpPr/>
          <p:nvPr/>
        </p:nvSpPr>
        <p:spPr>
          <a:xfrm>
            <a:off x="612648" y="1121661"/>
            <a:ext cx="10963656" cy="439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1.前提条件：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碰撞的两物体应保证“水平”和“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正碰”。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2.方案提醒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（1）若利用气垫导轨进行验证，给滑块的初速度应沿着导轨的方向。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（2）若利用摆球进行验证，实验前两摆球应刚好接触且球心在同一水平线上，将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摆球拉起后，两摆线应在同一竖直面内。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（3）若利用两小车相碰进行验证，要注意平衡摩擦力。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（4）若利用平抛运动规律进行验证，安装实验装置时，应注意调整斜槽，使斜槽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末端水平，且选质量较大的小球为入射小球。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&amp;si=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5a5b80978.fixed?pid=b547a5739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&amp;si=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&amp;si=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e5d0858aa?pid=5a5b80978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探究点一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教材原型实验</a:t>
            </a:r>
            <a:endParaRPr lang="en-US" altLang="zh-CN" sz="3000" dirty="0"/>
          </a:p>
        </p:txBody>
      </p:sp>
      <p:sp>
        <p:nvSpPr>
          <p:cNvPr id="3" name="QO_5_BD.7_1#cce16416b?sp=1&amp;pid=e5d0858aa&amp;color=0,0,0&amp;vtp=1&amp;bbb=1&amp;hb=1"/>
          <p:cNvSpPr/>
          <p:nvPr/>
        </p:nvSpPr>
        <p:spPr>
          <a:xfrm>
            <a:off x="612648" y="1148154"/>
            <a:ext cx="10963656" cy="103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例1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（2024·北京卷·16，10分）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如图甲所示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，让两个小球在斜槽末端碰撞来验证动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量守恒定律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  <p:pic>
        <p:nvPicPr>
          <p:cNvPr id="4" name="QO_5_BD.7_2#cce16416b?pid=e5d0858aa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2316832"/>
            <a:ext cx="2587752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&amp;si=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8_1#fe1b622da?pid=cce16416b&amp;color=0,0,0&amp;vtp=1&amp;bt=1&amp;bbb=1"/>
          <p:cNvSpPr/>
          <p:nvPr/>
        </p:nvSpPr>
        <p:spPr>
          <a:xfrm>
            <a:off x="612648" y="52410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关于本实验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，下列做法正确的是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选填选项前的字母）。</a:t>
            </a:r>
            <a:endParaRPr lang="en-US" altLang="zh-CN" sz="2400" dirty="0"/>
          </a:p>
        </p:txBody>
      </p:sp>
      <p:sp>
        <p:nvSpPr>
          <p:cNvPr id="3" name="QC_6_BD.8_2#fe1b622da.choices?pid=cce16416b&amp;color=0,0,0&amp;vtp=1&amp;bbb=1"/>
          <p:cNvSpPr/>
          <p:nvPr/>
        </p:nvSpPr>
        <p:spPr>
          <a:xfrm>
            <a:off x="612648" y="1067532"/>
            <a:ext cx="10963656" cy="159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实验前，调节装置，使斜槽末端水平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选用两个半径不同的小球进行实验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用质量大的小球碰撞质量小的小球</a:t>
            </a:r>
            <a:endParaRPr lang="en-US" altLang="zh-CN" sz="2400" dirty="0"/>
          </a:p>
        </p:txBody>
      </p:sp>
      <p:sp>
        <p:nvSpPr>
          <p:cNvPr id="4" name="QC_6_AN.9_1#fe1b622da.blank?pid=cce16416b&amp;color=0,0,0&amp;vpa=4&amp;vtp=1&amp;bbb=1"/>
          <p:cNvSpPr/>
          <p:nvPr/>
        </p:nvSpPr>
        <p:spPr>
          <a:xfrm>
            <a:off x="5823616" y="474570"/>
            <a:ext cx="6445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</a:t>
            </a:r>
            <a:endParaRPr lang="en-US" altLang="zh-CN" sz="2400" dirty="0"/>
          </a:p>
        </p:txBody>
      </p:sp>
      <p:sp>
        <p:nvSpPr>
          <p:cNvPr id="5" name="QC_6_AS.10_1#fe1b622da?pid=cce16416b&amp;color=0,0,0&amp;vtp=1&amp;bbb=1&amp;hb=1"/>
          <p:cNvSpPr/>
          <p:nvPr/>
        </p:nvSpPr>
        <p:spPr>
          <a:xfrm>
            <a:off x="612648" y="2718532"/>
            <a:ext cx="10963656" cy="1596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实验前，应调节装置，使斜槽末端水平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，保证小球抛出后的运动为平抛运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动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，A正确。为保证两个小球发生对心正碰，选用的两个小球的半径必须相同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，B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错误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。为保证碰后小球不反向弹回，要用质量大的小球碰撞质量小的小球，C正确。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&amp;si=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6_BD.11_1#ddb9fa6c0?sp=1&amp;pid=cce16416b&amp;color=0,0,0&amp;vtp=1&amp;bt=1&amp;bbb=1&amp;hb=1"/>
              <p:cNvSpPr/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图甲中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点是小球抛出点在地面上的垂直投影。首先，将质量为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的小球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从斜槽上的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𝑆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位置由静止释放，小球落到复写纸上，重复多次。然后，把质量为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的被碰小球置于斜槽末端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，再将质量为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的小球从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𝑆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位置由静止释放，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两球相碰，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重复多次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。分别确定平均落点，记为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单独滑落时的平均落点）。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O_6_BD.11_1#ddb9fa6c0?sp=1&amp;pid=cce16416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blipFill>
                <a:blip r:embed="rId3"/>
                <a:stretch>
                  <a:fillRect l="-1724" r="-2336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11_2#ddb9fa6c0?pid=cce16416b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5696" y="2753712"/>
            <a:ext cx="3328416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12_1#4b0a9f174?pid=ddb9fa6c0&amp;color=0,0,0&amp;vtp=1&amp;bbb=1"/>
          <p:cNvSpPr/>
          <p:nvPr/>
        </p:nvSpPr>
        <p:spPr>
          <a:xfrm>
            <a:off x="612648" y="3820512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图乙为实验的落点记录，简要说明如何确定平均落点；</a:t>
            </a:r>
            <a:endParaRPr lang="en-US" altLang="zh-CN" sz="2400" dirty="0"/>
          </a:p>
        </p:txBody>
      </p:sp>
      <p:sp>
        <p:nvSpPr>
          <p:cNvPr id="5" name="QO_7_AN.13_1#4b0a9f174?pid=ddb9fa6c0&amp;color=0,0,0&amp;vtp=1&amp;bbb=1"/>
          <p:cNvSpPr/>
          <p:nvPr/>
        </p:nvSpPr>
        <p:spPr>
          <a:xfrm>
            <a:off x="612648" y="4360325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[答案]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见解析</a:t>
            </a:r>
            <a:endParaRPr lang="en-US" altLang="zh-CN" sz="2400" dirty="0"/>
          </a:p>
        </p:txBody>
      </p:sp>
      <p:sp>
        <p:nvSpPr>
          <p:cNvPr id="6" name="QO_7_AS.14_1#4b0a9f174?pid=ddb9fa6c0&amp;color=0,0,0&amp;vtp=1&amp;bbb=1&amp;hb=1"/>
          <p:cNvSpPr/>
          <p:nvPr/>
        </p:nvSpPr>
        <p:spPr>
          <a:xfrm>
            <a:off x="612648" y="4901663"/>
            <a:ext cx="10963656" cy="103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用圆规画一个尽可能小的圆，将各个落点圈在圆内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，圆心位置就是平均落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点位置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&amp;si=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7_BD.15_1#96f981411?pid=ddb9fa6c0&amp;color=0,0,0&amp;vtp=1&amp;bt=1&amp;bbb=1&amp;hb=1"/>
              <p:cNvSpPr/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分别测出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点到平均落点的距离，记为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。在误差允许范围内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，若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关系式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________________________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成立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，即可验证碰撞前后动量守恒。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QB_7_BD.15_1#96f981411?pid=ddb9fa6c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blipFill>
                <a:blip r:embed="rId3"/>
                <a:stretch>
                  <a:fillRect l="-1724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7_AN.16_1#96f981411.blank?pid=ddb9fa6c0&amp;color=0,0,0&amp;vpa=5&amp;vtp=1&amp;bbb=1"/>
              <p:cNvSpPr/>
              <p:nvPr/>
            </p:nvSpPr>
            <p:spPr>
              <a:xfrm>
                <a:off x="1563561" y="1097694"/>
                <a:ext cx="3590735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𝒎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𝑶𝑷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𝒎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𝑶𝑴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𝒎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𝑶𝑵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3" name="QB_7_AN.16_1#96f981411.blank?pid=ddb9fa6c0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561" y="1097694"/>
                <a:ext cx="3590735" cy="353441"/>
              </a:xfrm>
              <a:prstGeom prst="rect">
                <a:avLst/>
              </a:prstGeom>
              <a:blipFill>
                <a:blip r:embed="rId4"/>
                <a:stretch>
                  <a:fillRect r="-678" b="-2069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7_AS.17_1#96f981411?pid=ddb9fa6c0&amp;color=0,0,0&amp;vtp=1&amp;bbb=1&amp;hb=1"/>
              <p:cNvSpPr/>
              <p:nvPr/>
            </p:nvSpPr>
            <p:spPr>
              <a:xfrm>
                <a:off x="612648" y="1520541"/>
                <a:ext cx="10963656" cy="27139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设质量为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的小球单独滑落做平抛运动的初速度为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，碰撞后瞬间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，质量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的小球的速度为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，质量为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的被碰小球的速度为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要验证动量守恒定律，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即验证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，本实验中两小球都做平抛运动，竖直位移相同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运动时间相同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，水平方向做匀速直线运动，可得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，可知若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测量的物理量满足关系式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𝑂𝑃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𝑂𝑀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，即可验证碰撞前后动量守恒。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QB_7_AS.17_1#96f981411?pid=ddb9fa6c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20541"/>
                <a:ext cx="10963656" cy="2713990"/>
              </a:xfrm>
              <a:prstGeom prst="rect">
                <a:avLst/>
              </a:prstGeom>
              <a:blipFill>
                <a:blip r:embed="rId5"/>
                <a:stretch>
                  <a:fillRect l="-1724" r="-3337" b="-650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&amp;si=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6_BD.18_1#f9b114133?htil=3&amp;pid=cce16416b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115" y="486000"/>
            <a:ext cx="2308978" cy="21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6_BD.18_2#f9b114133?htil=3&amp;sp=1&amp;pid=cce16416b&amp;color=0,0,0&amp;vtp=1&amp;bt=1&amp;bbb=1&amp;hb=1&amp;hs=1"/>
              <p:cNvSpPr/>
              <p:nvPr/>
            </p:nvSpPr>
            <p:spPr>
              <a:xfrm>
                <a:off x="612648" y="498700"/>
                <a:ext cx="8531352" cy="215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受上述实验的启发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，某同学设计了另一种验证动量守恒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定律的实验方案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。如图丙所示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，用两根不可伸长的等长轻绳将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两个半径相同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、质量不等的匀质小球悬挂于等高的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两点间距等于小球的直径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。将质量较小的小球1向左拉起至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O_6_BD.18_2#f9b114133?htil=3&amp;sp=1&amp;pid=cce16416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98700"/>
                <a:ext cx="8531352" cy="2155000"/>
              </a:xfrm>
              <a:prstGeom prst="rect">
                <a:avLst/>
              </a:prstGeom>
              <a:blipFill>
                <a:blip r:embed="rId4"/>
                <a:stretch>
                  <a:fillRect l="-2216" r="-929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O_6_AN.19_1#f9b114133?pid=cce16416b&amp;color=0,0,0&amp;vtp=1&amp;bbb=1&amp;hs=1"/>
          <p:cNvSpPr/>
          <p:nvPr/>
        </p:nvSpPr>
        <p:spPr>
          <a:xfrm>
            <a:off x="612648" y="478095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[答案]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见解析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O_6_BD.18_2#f9b114133?htil=3&amp;sp=1&amp;pid=cce16416b&amp;color=0,0,0&amp;vtp=1&amp;bt=1&amp;bbb=1&amp;hb=1&amp;hs=1">
                <a:extLst>
                  <a:ext uri="{FF2B5EF4-FFF2-40B4-BE49-F238E27FC236}">
                    <a16:creationId xmlns:a16="http://schemas.microsoft.com/office/drawing/2014/main" id="{81BA8738-36FF-CC9E-586B-E112A8AFA73A}"/>
                  </a:ext>
                </a:extLst>
              </p:cNvPr>
              <p:cNvSpPr/>
              <p:nvPr/>
            </p:nvSpPr>
            <p:spPr>
              <a:xfrm>
                <a:off x="611994" y="2634650"/>
                <a:ext cx="10968012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由静止释放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，在最低点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与静止于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点的小球2发生正碰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。碰后小球1向左反弹至最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高点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，小球2向右摆动至最高点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𝐷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。测得小球1、2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的质量分别为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，弦长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𝐴𝐵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𝐶𝐷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推导说明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满足什么关系即可验证碰撞前后动量守恒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O_6_BD.18_2#f9b114133?htil=3&amp;sp=1&amp;pid=cce16416b&amp;color=0,0,0&amp;vtp=1&amp;bt=1&amp;bbb=1&amp;hb=1&amp;hs=1">
                <a:extLst>
                  <a:ext uri="{FF2B5EF4-FFF2-40B4-BE49-F238E27FC236}">
                    <a16:creationId xmlns:a16="http://schemas.microsoft.com/office/drawing/2014/main" id="{81BA8738-36FF-CC9E-586B-E112A8AFA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2634650"/>
                <a:ext cx="10968012" cy="2155190"/>
              </a:xfrm>
              <a:prstGeom prst="rect">
                <a:avLst/>
              </a:prstGeom>
              <a:blipFill>
                <a:blip r:embed="rId5"/>
                <a:stretch>
                  <a:fillRect l="-1667" b="-84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&amp;si=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6_AS.20_1#f9b114133?pid=cce16416b&amp;color=0,0,0&amp;vtp=1&amp;bt=1&amp;bbb=1&amp;hb=1"/>
              <p:cNvSpPr/>
              <p:nvPr/>
            </p:nvSpPr>
            <p:spPr>
              <a:xfrm>
                <a:off x="612648" y="486000"/>
                <a:ext cx="10963656" cy="39878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设将小球1拉起至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点时其轻绳与竖直方向的夹角为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，碰后小球1反弹到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点时其轻绳与竖直方向的夹角为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，小球2向右摆动到最高点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𝐷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时其轻绳与竖直方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向的夹角为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，碰撞过程若满足动量守恒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，则满足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𝑔𝑙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cos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𝑔𝑙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cos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𝑔𝑙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cos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，由几何关系结</a:t>
                </a: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合三角函数知识可得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𝑙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(1−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(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，同理可得</a:t>
                </a:r>
              </a:p>
              <a:p>
                <a:pPr latinLnBrk="1">
                  <a:lnSpc>
                    <a:spcPts val="47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𝑙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(1−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𝑙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(1−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，结合三角函数关系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1−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sin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𝜃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O_6_AS.20_1#f9b114133?pid=cce16416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987800"/>
              </a:xfrm>
              <a:prstGeom prst="rect">
                <a:avLst/>
              </a:prstGeom>
              <a:blipFill>
                <a:blip r:embed="rId3"/>
                <a:stretch>
                  <a:fillRect l="-1724" r="-278" b="-25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&amp;si=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5_BD.21_1#d58f4c195?pid=e5d0858aa&amp;color=0,0,0&amp;vtp=1&amp;bt=1&amp;bbb=1&amp;hb=1"/>
              <p:cNvSpPr/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（2024·山东卷·13，6分）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在第四次“天宫课堂”中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，航天员演示了动量守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恒实验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。受此启发，某同学使用如图甲所示的装置进行了碰撞实验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，气垫导轨两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端分别安装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两个位移传感器，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测量滑块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与它的距离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测量滑块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与它的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距离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。部分实验步骤如下：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O_5_BD.21_1#d58f4c195?pid=e5d0858a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blipFill>
                <a:blip r:embed="rId3"/>
                <a:stretch>
                  <a:fillRect l="-1724" r="-667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5_BD.21_2#d58f4c195?sp=1&amp;pid=e5d0858aa&amp;color=0,0,0&amp;vtp=1&amp;bbb=1"/>
              <p:cNvSpPr/>
              <p:nvPr/>
            </p:nvSpPr>
            <p:spPr>
              <a:xfrm>
                <a:off x="612648" y="2682655"/>
                <a:ext cx="10963656" cy="4787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①测量两个滑块的质量，分别为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200.0 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400.0 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O_5_BD.21_2#d58f4c195?sp=1&amp;pid=e5d0858a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82655"/>
                <a:ext cx="10963656" cy="478790"/>
              </a:xfrm>
              <a:prstGeom prst="rect">
                <a:avLst/>
              </a:prstGeom>
              <a:blipFill>
                <a:blip r:embed="rId4"/>
                <a:stretch>
                  <a:fillRect l="-1724" b="-379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O_5_BD.21_3#d58f4c195?sp=1&amp;pid=e5d0858aa&amp;color=0,0,0&amp;vtp=1&amp;bbb=1"/>
          <p:cNvSpPr/>
          <p:nvPr/>
        </p:nvSpPr>
        <p:spPr>
          <a:xfrm>
            <a:off x="612648" y="3174082"/>
            <a:ext cx="10963656" cy="478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②接通气源，调整气垫导轨水平；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O_5_BD.21_4#d58f4c195?sp=1&amp;pid=e5d0858aa&amp;color=0,0,0&amp;vtp=1&amp;bbb=1"/>
              <p:cNvSpPr/>
              <p:nvPr/>
            </p:nvSpPr>
            <p:spPr>
              <a:xfrm>
                <a:off x="612648" y="3713895"/>
                <a:ext cx="10963656" cy="4787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③拨动两滑块，使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均向右运动；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O_5_BD.21_4#d58f4c195?sp=1&amp;pid=e5d0858a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13895"/>
                <a:ext cx="10963656" cy="478790"/>
              </a:xfrm>
              <a:prstGeom prst="rect">
                <a:avLst/>
              </a:prstGeom>
              <a:blipFill>
                <a:blip r:embed="rId5"/>
                <a:stretch>
                  <a:fillRect l="-1724" b="-379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&amp;si=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21_5#d58f4c195?htil=4&amp;pid=e5d0858aa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1621" y="540864"/>
            <a:ext cx="5001768" cy="40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5_BD.21_6#d58f4c195?htil=4&amp;sp=1&amp;pid=e5d0858aa&amp;color=0,0,0&amp;vtp=1&amp;bt=1&amp;bbb=1&amp;hb=1&amp;hs=1"/>
              <p:cNvSpPr/>
              <p:nvPr/>
            </p:nvSpPr>
            <p:spPr>
              <a:xfrm>
                <a:off x="612648" y="486000"/>
                <a:ext cx="5879592" cy="15963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④导出传感器记录的数据，绘制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随时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间变化的图像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，分别如图乙、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图丙所示。</a:t>
                </a:r>
                <a:endParaRPr lang="zh-CN" altLang="en-US" sz="2400" b="0" i="0">
                  <a:solidFill>
                    <a:srgbClr val="000000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zh-CN" altLang="en-US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回答以下问题：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QO_5_BD.21_6#d58f4c195?htil=4&amp;sp=1&amp;pid=e5d0858a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5879592" cy="1596390"/>
              </a:xfrm>
              <a:prstGeom prst="rect">
                <a:avLst/>
              </a:prstGeom>
              <a:blipFill>
                <a:blip r:embed="rId4"/>
                <a:stretch>
                  <a:fillRect l="-3216" r="-2075" b="-110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BD.22_1#4e1ccaaa7?pid=d58f4c195&amp;color=0,0,0&amp;vtp=1&amp;bbb=1&amp;hs=1"/>
              <p:cNvSpPr/>
              <p:nvPr/>
            </p:nvSpPr>
            <p:spPr>
              <a:xfrm>
                <a:off x="612648" y="4709512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从图像可知两滑块在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时发生碰撞；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B_6_BD.22_1#4e1ccaaa7?pid=d58f4c195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709512"/>
                <a:ext cx="10963656" cy="474599"/>
              </a:xfrm>
              <a:prstGeom prst="rect">
                <a:avLst/>
              </a:prstGeom>
              <a:blipFill>
                <a:blip r:embed="rId5"/>
                <a:stretch>
                  <a:fillRect l="-1724" t="-2597" b="-4026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23_1#4e1ccaaa7.blank?pid=d58f4c195&amp;color=0,0,0&amp;vpa=6&amp;vtp=1&amp;bbb=1"/>
          <p:cNvSpPr/>
          <p:nvPr/>
        </p:nvSpPr>
        <p:spPr>
          <a:xfrm>
            <a:off x="4688555" y="4659982"/>
            <a:ext cx="6016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1.0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AS.24_1#4e1ccaaa7?pid=d58f4c195&amp;color=0,0,0&amp;vtp=1&amp;bbb=1&amp;hb=1&amp;hs=1"/>
              <p:cNvSpPr/>
              <p:nvPr/>
            </p:nvSpPr>
            <p:spPr>
              <a:xfrm>
                <a:off x="612648" y="5193382"/>
                <a:ext cx="10963656" cy="10375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根据绘制的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随时间变化的图像可知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时斜率发生变化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，即速度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发生变化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，故从图像可知两滑块在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时发生碰撞。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7" name="QB_6_AS.24_1#4e1ccaaa7?pid=d58f4c195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193382"/>
                <a:ext cx="10963656" cy="1037590"/>
              </a:xfrm>
              <a:prstGeom prst="rect">
                <a:avLst/>
              </a:prstGeom>
              <a:blipFill>
                <a:blip r:embed="rId6"/>
                <a:stretch>
                  <a:fillRect l="-1724" r="-1613" b="-1705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&amp;si=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25_1#cf818478e?pid=d58f4c195&amp;color=0,0,0&amp;vtp=1&amp;bt=1&amp;bbb=1"/>
              <p:cNvSpPr/>
              <p:nvPr/>
            </p:nvSpPr>
            <p:spPr>
              <a:xfrm>
                <a:off x="612648" y="524100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碰撞前的速度大小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（结果保留2位有效数字）；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B_6_BD.25_1#cf818478e?pid=d58f4c195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24100"/>
                <a:ext cx="10963656" cy="474599"/>
              </a:xfrm>
              <a:prstGeom prst="rect">
                <a:avLst/>
              </a:prstGeom>
              <a:blipFill>
                <a:blip r:embed="rId3"/>
                <a:stretch>
                  <a:fillRect l="-1724" t="-256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26_1#cf818478e.blank?pid=d58f4c195&amp;color=0,0,0&amp;vpa=7&amp;vtp=1&amp;bbb=1"/>
          <p:cNvSpPr/>
          <p:nvPr/>
        </p:nvSpPr>
        <p:spPr>
          <a:xfrm>
            <a:off x="5247545" y="474570"/>
            <a:ext cx="7540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0.20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27_1#cf818478e?pid=d58f4c195&amp;color=0,0,0&amp;vtp=1&amp;bbb=1&amp;hb=1"/>
              <p:cNvSpPr/>
              <p:nvPr/>
            </p:nvSpPr>
            <p:spPr>
              <a:xfrm>
                <a:off x="612648" y="1004921"/>
                <a:ext cx="10963656" cy="111106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根据绘制的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随时间变化的图像可知滑块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碰撞前的速度大小</a:t>
                </a:r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(110−90)×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1.0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=0.20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B_6_AS.27_1#cf818478e?pid=d58f4c19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04921"/>
                <a:ext cx="10963656" cy="1111060"/>
              </a:xfrm>
              <a:prstGeom prst="rect">
                <a:avLst/>
              </a:prstGeom>
              <a:blipFill>
                <a:blip r:embed="rId4"/>
                <a:stretch>
                  <a:fillRect l="-1724" b="-934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&amp;si=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28_1#7dfe908f6?pid=d58f4c195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通过分析，得出质量为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200.0 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的滑块是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选填“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”或“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”）。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QB_6_BD.28_1#7dfe908f6?pid=d58f4c195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>
                <a:blip r:embed="rId3"/>
                <a:stretch>
                  <a:fillRect l="-1724" t="-256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AN.29_1#7dfe908f6.blank?pid=d58f4c195&amp;color=0,0,0&amp;vpa=8&amp;vtp=1&amp;bbb=1"/>
              <p:cNvSpPr/>
              <p:nvPr/>
            </p:nvSpPr>
            <p:spPr>
              <a:xfrm>
                <a:off x="6795960" y="534322"/>
                <a:ext cx="376238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𝑩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3" name="QB_6_AN.29_1#7dfe908f6.blank?pid=d58f4c195&amp;color=0,0,0&amp;vpa=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960" y="534322"/>
                <a:ext cx="376238" cy="353441"/>
              </a:xfrm>
              <a:prstGeom prst="rect">
                <a:avLst/>
              </a:prstGeom>
              <a:blipFill>
                <a:blip r:embed="rId4"/>
                <a:stretch>
                  <a:fillRect l="-8065" r="-6452" b="-1034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30_1#7dfe908f6?pid=d58f4c195&amp;color=0,0,0&amp;vtp=1&amp;bbb=1&amp;hb=1"/>
              <p:cNvSpPr/>
              <p:nvPr/>
            </p:nvSpPr>
            <p:spPr>
              <a:xfrm>
                <a:off x="612648" y="966821"/>
                <a:ext cx="10963656" cy="4060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根据绘制的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随时间变化的图像可知滑块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碰撞后的速度大小</a:t>
                </a: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(90−20)×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2.4−1.0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=0.50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，根据绘制的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随时间变化的图像可知滑块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碰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撞前的速度大小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(60−10)×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1.0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=0.50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，滑块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碰撞后的速度大小</a:t>
                </a: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(109−60)×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2.4−1.0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=0.35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。对滑块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和滑块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，根据动量守恒定律有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，若滑块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的质量为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200.0 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，代入数据不满足动量守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恒定律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；若滑块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的质量为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200.0 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代入数据在误差允许范围内满足动量守恒定律，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故滑块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的质量为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200.0 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QB_6_AS.30_1#7dfe908f6?pid=d58f4c19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966821"/>
                <a:ext cx="10963656" cy="4060190"/>
              </a:xfrm>
              <a:prstGeom prst="rect">
                <a:avLst/>
              </a:prstGeom>
              <a:blipFill>
                <a:blip r:embed="rId5"/>
                <a:stretch>
                  <a:fillRect l="-1724" r="-4004" b="-435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&amp;si=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b547a5739.fixed?pid=1dc554925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第七章</a:t>
            </a:r>
            <a:r>
              <a:rPr lang="en-US" altLang="zh-CN" sz="4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动量守恒定律</a:t>
            </a:r>
            <a:endParaRPr lang="en-US" altLang="zh-CN" sz="4400" dirty="0"/>
          </a:p>
        </p:txBody>
      </p:sp>
      <p:sp>
        <p:nvSpPr>
          <p:cNvPr id="3" name="C_2#b547a5739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b547a5739.fixed?pid=1dc554925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实验8</a:t>
            </a:r>
            <a:r>
              <a:rPr lang="en-US" altLang="zh-CN" sz="3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验证动量守恒定律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&amp;si=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b2a2ec96d?pid=5a5b80978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探究点二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创新拓展实验</a:t>
            </a:r>
            <a:endParaRPr lang="en-US" altLang="zh-CN" sz="3000" dirty="0"/>
          </a:p>
        </p:txBody>
      </p:sp>
      <p:pic>
        <p:nvPicPr>
          <p:cNvPr id="3" name="QO_5_BD.31_1#ff7bafe76?htil=5&amp;pid=b2a2ec96d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4745" y="1203018"/>
            <a:ext cx="4873752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31_2#ff7bafe76?htil=5&amp;sp=1&amp;pid=b2a2ec96d&amp;color=0,0,0&amp;vtp=1&amp;bbb=1&amp;hb=1"/>
          <p:cNvSpPr/>
          <p:nvPr/>
        </p:nvSpPr>
        <p:spPr>
          <a:xfrm>
            <a:off x="612648" y="1148154"/>
            <a:ext cx="5998464" cy="2713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例2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（2025·湖北新八校协作体联考</a:t>
            </a:r>
            <a:r>
              <a:rPr lang="en-US" altLang="zh-CN" sz="2400" b="0" i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某同学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利用气垫导轨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、力传感器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、无线加速度传感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、光电门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、轻质弹簧和滑块等器材设计了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测量物体质量和验证动量守恒定律的实验，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组装摆放好的装置如图甲所示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&amp;si=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5_BD.31_3#ff7bafe76?pid=b2a2ec96d&amp;color=0,0,0&amp;vtp=1&amp;bt=1&amp;bbb=1&amp;hb=1"/>
              <p:cNvSpPr/>
              <p:nvPr/>
            </p:nvSpPr>
            <p:spPr>
              <a:xfrm>
                <a:off x="612648" y="486000"/>
                <a:ext cx="10963656" cy="60666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主要步骤如下：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.测得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滑块上固定的挡光片的宽度均为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，并根据挡光片调节光电门到合适的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高度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.将力传感器固定在气垫导轨左端支架上，加速度传感器固定在滑块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上；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.接通气源，放上滑块，调节气垫导轨，使滑块能在导轨上保持静止状态；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d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.弹簧处于原长时右端位于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点，将滑块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向左水平推动，使弹簧右端压至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，稳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定后由静止释放滑块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，并开始计时；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e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.计算机采集获取数据，得到滑块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所受弹力大小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、加速度大小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变化的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，如图乙所示；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与弹簧分开后，经过光电门1，记录遮光时间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，然后滑块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发生碰撞，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碰撞时间极短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分开后依次通过光电门2的时间分别为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O_5_BD.31_3#ff7bafe76?pid=b2a2ec96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6066600"/>
              </a:xfrm>
              <a:prstGeom prst="rect">
                <a:avLst/>
              </a:prstGeom>
              <a:blipFill>
                <a:blip r:embed="rId3"/>
                <a:stretch>
                  <a:fillRect l="-1724" r="-1891" b="-291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&amp;si=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31_4#ff7bafe76?htil=6&amp;pid=b2a2ec96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4679" y="540864"/>
            <a:ext cx="3913632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5_BD.31_5#ff7bafe76?htil=6&amp;pid=b2a2ec96d&amp;color=0,0,0&amp;vtp=1&amp;bt=1&amp;bbb=1&amp;hb=1"/>
              <p:cNvSpPr/>
              <p:nvPr/>
            </p:nvSpPr>
            <p:spPr>
              <a:xfrm>
                <a:off x="612648" y="486000"/>
                <a:ext cx="6967728" cy="15963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.用滑块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重复实验步骤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d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e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，并得到滑块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图像，分别提取滑块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某些时刻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对应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的数据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，画出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图像如图丙所示。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3" name="QO_5_BD.31_5#ff7bafe76?htil=6&amp;pid=b2a2ec96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6967728" cy="1596390"/>
              </a:xfrm>
              <a:prstGeom prst="rect">
                <a:avLst/>
              </a:prstGeom>
              <a:blipFill>
                <a:blip r:embed="rId4"/>
                <a:stretch>
                  <a:fillRect l="-2712" r="-2100" b="-110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O_5_BD.31_6#ff7bafe76?htil=6&amp;pid=b2a2ec96d&amp;color=0,0,0&amp;vtp=1&amp;bbb=1"/>
          <p:cNvSpPr/>
          <p:nvPr/>
        </p:nvSpPr>
        <p:spPr>
          <a:xfrm>
            <a:off x="612648" y="2080612"/>
            <a:ext cx="6967728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回答以下问题：（结果均保留2位有效数字）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&amp;si=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32_1#70f861482?pid=ff7bafe76&amp;color=0,0,0&amp;vtp=1&amp;bt=1&amp;bbb=1"/>
              <p:cNvSpPr/>
              <p:nvPr/>
            </p:nvSpPr>
            <p:spPr>
              <a:xfrm>
                <a:off x="612648" y="524100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与加速度传感器以及挡光片的总质量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B_6_BD.32_1#70f861482?pid=ff7bafe76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24100"/>
                <a:ext cx="10963656" cy="474599"/>
              </a:xfrm>
              <a:prstGeom prst="rect">
                <a:avLst/>
              </a:prstGeom>
              <a:blipFill>
                <a:blip r:embed="rId3"/>
                <a:stretch>
                  <a:fillRect l="-1724" t="-256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33_1#70f861482.blank?pid=ff7bafe76&amp;color=0,0,0&amp;vpa=9&amp;vtp=1&amp;bbb=1"/>
          <p:cNvSpPr/>
          <p:nvPr/>
        </p:nvSpPr>
        <p:spPr>
          <a:xfrm>
            <a:off x="7903179" y="474570"/>
            <a:ext cx="7540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0.25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34_1#70f861482?pid=ff7bafe76&amp;color=0,0,0&amp;vtp=1&amp;bbb=1&amp;hb=1"/>
              <p:cNvSpPr/>
              <p:nvPr/>
            </p:nvSpPr>
            <p:spPr>
              <a:xfrm>
                <a:off x="612648" y="1004921"/>
                <a:ext cx="10963656" cy="29083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根据牛顿第二定律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，由乙图可知，当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=0.751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=3.02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，可知滑块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与加速度传感器以及挡光片的总质量</a:t>
                </a:r>
              </a:p>
              <a:p>
                <a:pPr latinLnBrk="1">
                  <a:lnSpc>
                    <a:spcPts val="6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≈0.25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，结合图丙可知，斜率较小的图线为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的图线，</a:t>
                </a:r>
              </a:p>
              <a:p>
                <a:pPr latinLnBrk="1">
                  <a:lnSpc>
                    <a:spcPts val="61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2.00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0.50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kg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−1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=4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kg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=0.25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B_6_AS.34_1#70f861482?pid=ff7bafe7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04921"/>
                <a:ext cx="10963656" cy="2908300"/>
              </a:xfrm>
              <a:prstGeom prst="rect">
                <a:avLst/>
              </a:prstGeom>
              <a:blipFill>
                <a:blip r:embed="rId4"/>
                <a:stretch>
                  <a:fillRect l="-1724" b="-209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BD.35_1#38c0ba1c7?pid=ff7bafe76&amp;color=0,0,0&amp;vtp=1&amp;bbb=1"/>
              <p:cNvSpPr/>
              <p:nvPr/>
            </p:nvSpPr>
            <p:spPr>
              <a:xfrm>
                <a:off x="612648" y="3887821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与挡光片的总质量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B_6_BD.35_1#38c0ba1c7?pid=ff7bafe7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887821"/>
                <a:ext cx="10963656" cy="474599"/>
              </a:xfrm>
              <a:prstGeom prst="rect">
                <a:avLst/>
              </a:prstGeom>
              <a:blipFill>
                <a:blip r:embed="rId5"/>
                <a:stretch>
                  <a:fillRect l="-1724" t="-256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36_1#38c0ba1c7.blank?pid=ff7bafe76&amp;color=0,0,0&amp;vpa=10&amp;vtp=1&amp;bbb=1"/>
          <p:cNvSpPr/>
          <p:nvPr/>
        </p:nvSpPr>
        <p:spPr>
          <a:xfrm>
            <a:off x="5498497" y="3838291"/>
            <a:ext cx="7540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0.20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AS.37_1#38c0ba1c7?pid=ff7bafe76&amp;color=0,0,0&amp;vtp=1&amp;bbb=1&amp;hb=1"/>
              <p:cNvSpPr/>
              <p:nvPr/>
            </p:nvSpPr>
            <p:spPr>
              <a:xfrm>
                <a:off x="612648" y="4371691"/>
                <a:ext cx="10963656" cy="110902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由上述分析可知，斜率较大的图线是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的图线，</a:t>
                </a:r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3.00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0.60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kg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−1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=5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kg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与挡光片的总质量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=0.20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7" name="QB_6_AS.37_1#38c0ba1c7?pid=ff7bafe7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371691"/>
                <a:ext cx="10963656" cy="1109028"/>
              </a:xfrm>
              <a:prstGeom prst="rect">
                <a:avLst/>
              </a:prstGeom>
              <a:blipFill>
                <a:blip r:embed="rId6"/>
                <a:stretch>
                  <a:fillRect l="-1724" b="-549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build="p" animBg="1"/>
      <p:bldP spid="7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&amp;si=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38_1#bf1532c26?pid=ff7bafe76&amp;color=0,0,0&amp;vtp=1&amp;bt=1&amp;bbb=1&amp;hb=1"/>
          <p:cNvSpPr/>
          <p:nvPr/>
        </p:nvSpPr>
        <p:spPr>
          <a:xfrm>
            <a:off x="612648" y="486000"/>
            <a:ext cx="10963656" cy="1189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（3）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利用上述测量的数据，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验证动量守恒定律的表达式是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</a:t>
            </a:r>
            <a:r>
              <a:rPr lang="en-US" altLang="zh-CN" sz="3100" b="1" i="0" u="sng" kern="0" spc="-99900">
                <a:solidFill>
                  <a:srgbClr val="FF00FF"/>
                </a:solidFill>
                <a:latin typeface="SimSun" panose="02010600030101010101" pitchFamily="2" charset="-122"/>
                <a:ea typeface="KaiTi" pitchFamily="34" charset="-122"/>
                <a:cs typeface="Times New Roman" pitchFamily="34" charset="-120"/>
              </a:rPr>
              <a:t> 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用题中字母表示）。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AN.39_1#bf1532c26.blank?pid=ff7bafe76&amp;color=0,0,0&amp;vpa=11&amp;vtp=1&amp;bbb=1&amp;rh=41.84504"/>
              <p:cNvSpPr/>
              <p:nvPr/>
            </p:nvSpPr>
            <p:spPr>
              <a:xfrm>
                <a:off x="8612060" y="497620"/>
                <a:ext cx="1997710" cy="52336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1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𝚫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𝒕</m:t>
                        </m:r>
                      </m:den>
                    </m:f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𝚫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𝑨</m:t>
                            </m:r>
                          </m:sub>
                        </m:sSub>
                      </m:den>
                    </m:f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𝚫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𝑩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3" name="QB_6_AN.39_1#bf1532c26.blank?pid=ff7bafe76&amp;color=0,0,0&amp;vpa=11&amp;vtp=1&amp;bbb=1&amp;rh=41.84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060" y="497620"/>
                <a:ext cx="1997710" cy="5233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40_1#bf1532c26?pid=ff7bafe76&amp;color=0,0,0&amp;vtp=1&amp;bbb=1&amp;hb=1"/>
              <p:cNvSpPr/>
              <p:nvPr/>
            </p:nvSpPr>
            <p:spPr>
              <a:xfrm>
                <a:off x="612648" y="1680562"/>
                <a:ext cx="10963656" cy="190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碰撞前滑块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，碰撞后滑块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的速度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，碰撞后滑块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的速度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，由动量守恒定律得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，代入可得</a:t>
                </a: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，此式即验证动量守恒定律的表达式。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QB_6_AS.40_1#bf1532c26?pid=ff7bafe7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80562"/>
                <a:ext cx="10963656" cy="1905000"/>
              </a:xfrm>
              <a:prstGeom prst="rect">
                <a:avLst/>
              </a:prstGeom>
              <a:blipFill>
                <a:blip r:embed="rId4"/>
                <a:stretch>
                  <a:fillRect l="-1724" b="-320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&amp;si=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5_BD.41_1#156474d61?sp=1&amp;pid=b2a2ec96d&amp;color=0,0,0&amp;vtp=1&amp;bt=1&amp;bbb=1&amp;hb=1"/>
              <p:cNvSpPr/>
              <p:nvPr/>
            </p:nvSpPr>
            <p:spPr>
              <a:xfrm>
                <a:off x="612648" y="486000"/>
                <a:ext cx="10963656" cy="149161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（2023·辽宁卷·11，8分）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某同学为了验证对心碰撞过程中的动量守恒定律，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设计了如下实验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：用纸板搭建如图所示的滑道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，使硬币可以平滑地从斜面滑到水</a:t>
                </a: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平面上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为水平段。选择相同材质的一元硬币和一角硬币进行实验。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O_5_BD.41_1#156474d61?sp=1&amp;pid=b2a2ec96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491615"/>
              </a:xfrm>
              <a:prstGeom prst="rect">
                <a:avLst/>
              </a:prstGeom>
              <a:blipFill>
                <a:blip r:embed="rId3"/>
                <a:stretch>
                  <a:fillRect l="-1724" b="-1229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41_3#156474d61?iti=1&amp;htil=1&amp;pid=b2a2ec96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6040" y="2225709"/>
            <a:ext cx="1499616" cy="6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QO_5_BD.41_4#156474d61?iti=2&amp;htil=1&amp;pid=b2a2ec96d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9872" y="2115981"/>
            <a:ext cx="1426464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5_BD.41_5#156474d61?iti=1&amp;htil=1&amp;pid=b2a2ec96d&amp;color=0,0,0&amp;vtp=1&amp;bbb=1"/>
          <p:cNvSpPr/>
          <p:nvPr/>
        </p:nvSpPr>
        <p:spPr>
          <a:xfrm>
            <a:off x="2797048" y="3001933"/>
            <a:ext cx="1117600" cy="468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图（a）</a:t>
            </a:r>
            <a:endParaRPr lang="en-US" altLang="zh-CN" sz="2400" dirty="0"/>
          </a:p>
        </p:txBody>
      </p:sp>
      <p:sp>
        <p:nvSpPr>
          <p:cNvPr id="6" name="QO_5_BD.41_6#156474d61?iti=2&amp;htil=1&amp;pid=b2a2ec96d&amp;color=0,0,0&amp;vtp=1&amp;bbb=1"/>
          <p:cNvSpPr/>
          <p:nvPr/>
        </p:nvSpPr>
        <p:spPr>
          <a:xfrm>
            <a:off x="8265573" y="3001933"/>
            <a:ext cx="1135062" cy="468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图（b）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O_5_BD.41_7#156474d61?pid=b2a2ec96d&amp;color=0,0,0&amp;vtp=1&amp;bbb=1&amp;hb=1"/>
              <p:cNvSpPr/>
              <p:nvPr/>
            </p:nvSpPr>
            <p:spPr>
              <a:xfrm>
                <a:off x="612648" y="3474881"/>
                <a:ext cx="10963656" cy="305371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测量硬币的质量，得到一元和一角硬币的质量分别为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。将硬币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甲放置在斜面上某一位置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，标记此位置为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。由静止释放甲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，当甲停在水平面上某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处时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，测量甲从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点到停止处的滑行距离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。将硬币乙放置在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处，左侧与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点重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，将甲放置于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点由静止释放。当两枚硬币发生碰撞后，分别测量甲、乙从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到停止处的滑行距离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𝑂𝑁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。保持释放位置不变，重复实验若干次，得到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</a:p>
              <a:p>
                <a:pPr latinLnBrk="1">
                  <a:lnSpc>
                    <a:spcPts val="39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𝑂𝑁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的平均值分别为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7" name="QO_5_BD.41_7#156474d61?pid=b2a2ec96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474881"/>
                <a:ext cx="10963656" cy="3053715"/>
              </a:xfrm>
              <a:prstGeom prst="rect">
                <a:avLst/>
              </a:prstGeom>
              <a:blipFill>
                <a:blip r:embed="rId6"/>
                <a:stretch>
                  <a:fillRect l="-1724" r="-890" b="-598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&amp;si=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42_1#dbf557dff?pid=156474d61&amp;color=0,0,0&amp;vtp=1&amp;bt=1&amp;bbb=1"/>
          <p:cNvSpPr/>
          <p:nvPr/>
        </p:nvSpPr>
        <p:spPr>
          <a:xfrm>
            <a:off x="612648" y="52410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在本实验中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，甲选用的是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选填“一元”或“一角”）硬币；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3" name="QB_6_AN.43_1#dbf557dff.blank?pid=156474d61&amp;color=0,0,0&amp;vpa=12&amp;vtp=1&amp;bbb=1"/>
          <p:cNvSpPr/>
          <p:nvPr/>
        </p:nvSpPr>
        <p:spPr>
          <a:xfrm>
            <a:off x="4896516" y="474570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一元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4" name="QB_6_AS.44_1#dbf557dff?pid=156474d61&amp;color=0,0,0&amp;vtp=1&amp;bbb=1&amp;hb=1"/>
          <p:cNvSpPr/>
          <p:nvPr/>
        </p:nvSpPr>
        <p:spPr>
          <a:xfrm>
            <a:off x="612648" y="1067532"/>
            <a:ext cx="10963656" cy="103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用质量较大的一元硬币去碰撞质量较小的一角硬币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，确保碰撞后甲的运动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方向不变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BD.45_1#44a8b73b2?pid=156474d61&amp;color=0,0,0&amp;vtp=1&amp;bbb=1&amp;hb=1"/>
              <p:cNvSpPr/>
              <p:nvPr/>
            </p:nvSpPr>
            <p:spPr>
              <a:xfrm>
                <a:off x="612648" y="2108551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碰撞前，甲到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点时速度的大小可表示为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（设硬币与纸板间的动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摩擦因数为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）；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QB_6_BD.45_1#44a8b73b2?pid=156474d6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108551"/>
                <a:ext cx="10963656" cy="1033399"/>
              </a:xfrm>
              <a:prstGeom prst="rect">
                <a:avLst/>
              </a:prstGeom>
              <a:blipFill>
                <a:blip r:embed="rId3"/>
                <a:stretch>
                  <a:fillRect l="-1724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6_AN.46_1#44a8b73b2.blank?pid=156474d61&amp;color=0,0,0&amp;vpa=13&amp;vtp=1&amp;bbb=1&amp;rh=32.4"/>
              <p:cNvSpPr/>
              <p:nvPr/>
            </p:nvSpPr>
            <p:spPr>
              <a:xfrm>
                <a:off x="6984365" y="2163161"/>
                <a:ext cx="1262952" cy="41148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𝝁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𝒈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𝟎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6" name="QB_6_AN.46_1#44a8b73b2.blank?pid=156474d61&amp;color=0,0,0&amp;vpa=13&amp;vtp=1&amp;bbb=1&amp;rh=32.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365" y="2163161"/>
                <a:ext cx="1262952" cy="411480"/>
              </a:xfrm>
              <a:prstGeom prst="rect">
                <a:avLst/>
              </a:prstGeom>
              <a:blipFill>
                <a:blip r:embed="rId4"/>
                <a:stretch>
                  <a:fillRect b="-746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AS.47_1#44a8b73b2?pid=156474d61&amp;color=0,0,0&amp;vtp=1&amp;bbb=1&amp;hb=1"/>
              <p:cNvSpPr/>
              <p:nvPr/>
            </p:nvSpPr>
            <p:spPr>
              <a:xfrm>
                <a:off x="612648" y="3148681"/>
                <a:ext cx="10963656" cy="138264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设甲到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点时速度的大小为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，由动能定理有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=0−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</a:t>
                </a:r>
              </a:p>
              <a:p>
                <a:pPr latinLnBrk="1">
                  <a:lnSpc>
                    <a:spcPts val="5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QB_6_AS.47_1#44a8b73b2?pid=156474d6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48681"/>
                <a:ext cx="10963656" cy="1382649"/>
              </a:xfrm>
              <a:prstGeom prst="rect">
                <a:avLst/>
              </a:prstGeom>
              <a:blipFill>
                <a:blip r:embed="rId5"/>
                <a:stretch>
                  <a:fillRect l="-1724" r="-1669" b="-1150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build="p" animBg="1"/>
      <p:bldP spid="7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&amp;si=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48_1#abecc0cf4?pid=156474d61&amp;color=0,0,0&amp;vtp=1&amp;bt=1&amp;bbb=1&amp;hb=1"/>
              <p:cNvSpPr/>
              <p:nvPr/>
            </p:nvSpPr>
            <p:spPr>
              <a:xfrm>
                <a:off x="612648" y="552359"/>
                <a:ext cx="10963656" cy="11518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3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若甲、乙碰撞过程中动量守恒，则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表示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），然后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通过测得的具体数据验证硬币对心碰撞过程中动量是否守恒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QB_6_BD.48_1#abecc0cf4?pid=156474d6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52359"/>
                <a:ext cx="10963656" cy="1151890"/>
              </a:xfrm>
              <a:prstGeom prst="rect">
                <a:avLst/>
              </a:prstGeom>
              <a:blipFill>
                <a:blip r:embed="rId3"/>
                <a:stretch>
                  <a:fillRect l="-1724" r="-501" b="-1534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AN.49_1#abecc0cf4.blank?pid=156474d61&amp;color=0,0,0&amp;vpa=14&amp;vtp=1&amp;bbb=1&amp;rh=41.84504"/>
              <p:cNvSpPr/>
              <p:nvPr/>
            </p:nvSpPr>
            <p:spPr>
              <a:xfrm>
                <a:off x="7377620" y="493493"/>
                <a:ext cx="480695" cy="52336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1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3" name="QB_6_AN.49_1#abecc0cf4.blank?pid=156474d61&amp;color=0,0,0&amp;vpa=14&amp;vtp=1&amp;bbb=1&amp;rh=41.84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620" y="493493"/>
                <a:ext cx="480695" cy="5233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50_1#abecc0cf4?pid=156474d61&amp;color=0,0,0&amp;vtp=1&amp;bbb=1&amp;hb=1"/>
              <p:cNvSpPr/>
              <p:nvPr/>
            </p:nvSpPr>
            <p:spPr>
              <a:xfrm>
                <a:off x="612648" y="1713773"/>
                <a:ext cx="10963656" cy="32512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3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由动能定理可得一元和一角硬币碰撞后的速度分别为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由动量守恒定律有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QB_6_AS.50_1#abecc0cf4?pid=156474d6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713773"/>
                <a:ext cx="10963656" cy="3251200"/>
              </a:xfrm>
              <a:prstGeom prst="rect">
                <a:avLst/>
              </a:prstGeom>
              <a:blipFill>
                <a:blip r:embed="rId5"/>
                <a:stretch>
                  <a:fillRect l="-1724" b="-150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&amp;si=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51_1#75237cf81?pid=156474d61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（4）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由于存在某种系统或偶然误差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，计算得到碰撞前后甲动量变化量大小与乙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动量变化量大小的比值不是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写出一条产生这种误差可能的原因：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3" name="QB_6_AN.52_1#75237cf81.blank?pid=156474d61&amp;color=0,0,0&amp;vpa=15&amp;vtp=1&amp;bbb=1"/>
          <p:cNvSpPr/>
          <p:nvPr/>
        </p:nvSpPr>
        <p:spPr>
          <a:xfrm>
            <a:off x="9620917" y="995270"/>
            <a:ext cx="1139825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见解析</a:t>
            </a:r>
            <a:endParaRPr lang="en-US" altLang="zh-CN" sz="2400" dirty="0"/>
          </a:p>
        </p:txBody>
      </p:sp>
      <p:sp>
        <p:nvSpPr>
          <p:cNvPr id="4" name="QB_6_AS.53_1#75237cf81?pid=156474d61&amp;color=0,0,0&amp;vtp=1&amp;bbb=1&amp;hb=1"/>
          <p:cNvSpPr/>
          <p:nvPr/>
        </p:nvSpPr>
        <p:spPr>
          <a:xfrm>
            <a:off x="612648" y="1583153"/>
            <a:ext cx="10963656" cy="1596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①非理想的“对心”碰撞造成系统误差；②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位移或质量的测量造成偶然误差；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③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两硬币实际与纸板间的动摩擦因数不同造成系统误差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。其他符合题意的原因均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可得分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&amp;si=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b547a5739?lid=1528a71bd&amp;cid=1528a71bd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b547a5739?lid=1528a71bd&amp;cid=1528a71bd&amp;vtp=1&amp;bt=1&amp;bbb=1">
            <a:hlinkClick r:id="rId3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b547a5739?lid=5a5b80978&amp;cid=5a5b80978&amp;tib=255,255,255&amp;vtp=1" descr="preencode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b547a5739?lid=5a5b80978&amp;cid=5a5b80978&amp;vtp=1&amp;bbb=1">
            <a:hlinkClick r:id="rId5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&amp;si=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1528a71bd.fixed?pid=b547a5739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&amp;si=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187fb53da?sp=1&amp;pid=1528a71bd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一、实验目的</a:t>
            </a:r>
            <a:endParaRPr lang="en-US" altLang="zh-CN" sz="2800" dirty="0"/>
          </a:p>
        </p:txBody>
      </p:sp>
      <p:sp>
        <p:nvSpPr>
          <p:cNvPr id="3" name="P_5_BD#8e90ae97d?sp=1&amp;pid=187fb53da&amp;color=0,0,0&amp;vtp=1&amp;bbb=1"/>
          <p:cNvSpPr/>
          <p:nvPr/>
        </p:nvSpPr>
        <p:spPr>
          <a:xfrm>
            <a:off x="612648" y="1121661"/>
            <a:ext cx="10963656" cy="1037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会用实验装置测速度或用其他物理量表示物体的速度大小。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验证在系统所受合外力为零的情况下，系统内物体相互作用时系统总动量守恒。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&amp;si=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6f2b89b2e?sp=1&amp;pid=1528a71bd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二、实验原理</a:t>
            </a:r>
            <a:endParaRPr lang="en-US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_5_BD#f17c6f4bc?pid=6f2b89b2e&amp;color=0,0,0&amp;vtp=1&amp;bbb=1&amp;hb=1"/>
              <p:cNvSpPr/>
              <p:nvPr/>
            </p:nvSpPr>
            <p:spPr>
              <a:xfrm>
                <a:off x="612648" y="1121661"/>
                <a:ext cx="10963656" cy="15963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在一维碰撞中，测出物体的质量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和碰撞前、后物体的速度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，找出碰撞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前的动量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𝑝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及碰撞后的动量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𝑝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，验证碰撞前后动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量是否守恒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P_5_BD#f17c6f4bc?pid=6f2b89b2e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1596390"/>
              </a:xfrm>
              <a:prstGeom prst="rect">
                <a:avLst/>
              </a:prstGeom>
              <a:blipFill>
                <a:blip r:embed="rId3"/>
                <a:stretch>
                  <a:fillRect l="-1724" b="-110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&amp;si=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03ad43a06?sp=1&amp;pid=1528a71bd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三、实验方案</a:t>
            </a:r>
            <a:endParaRPr lang="en-US" altLang="zh-CN" sz="2800" dirty="0"/>
          </a:p>
        </p:txBody>
      </p:sp>
      <p:pic>
        <p:nvPicPr>
          <p:cNvPr id="3" name="P_5_BD#a3fbea86a?htil=1&amp;pid=03ad43a06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3448" y="1266334"/>
            <a:ext cx="457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5_BD#a3fbea86a?htil=1&amp;pid=03ad43a06&amp;color=0,0,0&amp;vtp=1&amp;bbb=1&amp;hs=1"/>
          <p:cNvSpPr/>
          <p:nvPr/>
        </p:nvSpPr>
        <p:spPr>
          <a:xfrm>
            <a:off x="612648" y="1129174"/>
            <a:ext cx="630936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方案一</a:t>
            </a: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利用气垫导轨完成一维碰撞实验</a:t>
            </a:r>
            <a:endParaRPr lang="en-US" altLang="zh-CN" sz="2400" dirty="0"/>
          </a:p>
        </p:txBody>
      </p:sp>
      <p:sp>
        <p:nvSpPr>
          <p:cNvPr id="5" name="P_5_BD#a3fbea86a?htil=1&amp;sp=1&amp;pid=03ad43a06&amp;color=0,0,0&amp;vtp=1&amp;bbb=1&amp;hb=1&amp;hs=1"/>
          <p:cNvSpPr/>
          <p:nvPr/>
        </p:nvSpPr>
        <p:spPr>
          <a:xfrm>
            <a:off x="612648" y="1673323"/>
            <a:ext cx="6309360" cy="103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实验器材</a:t>
            </a: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气垫导轨、光电计时器、天平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、滑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块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（两个，上面装有挡光片）、重物、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弹簧片、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_5_BD#a3fbea86a?sp=1&amp;pid=03ad43a06&amp;color=0,0,0&amp;vtp=1&amp;bbb=1&amp;hs=1"/>
              <p:cNvSpPr/>
              <p:nvPr/>
            </p:nvSpPr>
            <p:spPr>
              <a:xfrm>
                <a:off x="612648" y="3320132"/>
                <a:ext cx="10963656" cy="27138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实验步骤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（1）测质量：用天平测出滑块质量。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（2）安装：正确安装好气垫导轨。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（3）实验：接通电源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，利用配套的光电计时装置测出两滑块各种情况下碰撞前后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的速度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.改变滑块的质量；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改变滑块的初速度大小和方向）。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P_5_BD#a3fbea86a?sp=1&amp;pid=03ad43a06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320132"/>
                <a:ext cx="10963656" cy="2713800"/>
              </a:xfrm>
              <a:prstGeom prst="rect">
                <a:avLst/>
              </a:prstGeom>
              <a:blipFill>
                <a:blip r:embed="rId4"/>
                <a:stretch>
                  <a:fillRect l="-1724" r="-389" b="-651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_5_BD#a3fbea86a?htil=1&amp;sp=1&amp;pid=03ad43a06&amp;color=0,0,0&amp;vtp=1&amp;bbb=1&amp;hb=1&amp;hs=1">
            <a:extLst>
              <a:ext uri="{FF2B5EF4-FFF2-40B4-BE49-F238E27FC236}">
                <a16:creationId xmlns:a16="http://schemas.microsoft.com/office/drawing/2014/main" id="{E133D6C6-3343-A167-24E7-B0FD8EA7A34D}"/>
              </a:ext>
            </a:extLst>
          </p:cNvPr>
          <p:cNvSpPr/>
          <p:nvPr/>
        </p:nvSpPr>
        <p:spPr>
          <a:xfrm>
            <a:off x="611994" y="2770285"/>
            <a:ext cx="10968012" cy="478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细绳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、弹性碰撞架、胶布、撞针、橡皮泥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、游标卡尺等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&amp;si=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5_BD.1_1#e151977e9?sp=1&amp;pid=03ad43a06&amp;color=0,0,0&amp;vtp=1&amp;bt=1&amp;bbb=1"/>
              <p:cNvSpPr/>
              <p:nvPr/>
            </p:nvSpPr>
            <p:spPr>
              <a:xfrm>
                <a:off x="612648" y="486000"/>
                <a:ext cx="10963656" cy="2176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数据处理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（1）滑块速度的测量：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，式中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为滑块上的挡光片的宽度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（仪器说明书上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给出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，也可直接测量），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为数字计时器显示的滑块上挡光片经过光电门的时间。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（2）验证的表达式：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______________________________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QB_5_BD.1_1#e151977e9?sp=1&amp;pid=03ad43a06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76399"/>
              </a:xfrm>
              <a:prstGeom prst="rect">
                <a:avLst/>
              </a:prstGeom>
              <a:blipFill>
                <a:blip r:embed="rId3"/>
                <a:stretch>
                  <a:fillRect l="-1724" r="-1835" b="-840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5_AN.2_1#e151977e9.blank?pid=03ad43a06&amp;color=0,0,0&amp;vpa=1&amp;vtp=1&amp;bbb=1"/>
              <p:cNvSpPr/>
              <p:nvPr/>
            </p:nvSpPr>
            <p:spPr>
              <a:xfrm>
                <a:off x="3570160" y="2240949"/>
                <a:ext cx="4464114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𝒎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𝒗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𝒎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𝒗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𝒎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𝒗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𝒎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𝒗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5" name="QB_5_AN.2_1#e151977e9.blank?pid=03ad43a06&amp;color=0,0,0&amp;vpa=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160" y="2240949"/>
                <a:ext cx="4464114" cy="353441"/>
              </a:xfrm>
              <a:prstGeom prst="rect">
                <a:avLst/>
              </a:prstGeom>
              <a:blipFill>
                <a:blip r:embed="rId4"/>
                <a:stretch>
                  <a:fillRect l="-137" t="-1724" b="-2069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1867</Words>
  <Application>Microsoft Office PowerPoint</Application>
  <PresentationFormat>宽屏</PresentationFormat>
  <Paragraphs>268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5" baseType="lpstr">
      <vt:lpstr>SimSun</vt:lpstr>
      <vt:lpstr>微软雅黑</vt:lpstr>
      <vt:lpstr>Arial</vt:lpstr>
      <vt:lpstr>Calibri</vt:lpstr>
      <vt:lpstr>Cambria Math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青 青</cp:lastModifiedBy>
  <cp:revision>3</cp:revision>
  <dcterms:created xsi:type="dcterms:W3CDTF">2025-01-22T10:07:09Z</dcterms:created>
  <dcterms:modified xsi:type="dcterms:W3CDTF">2025-01-24T02:26:30Z</dcterms:modified>
  <cp:category/>
  <cp:contentStatus/>
</cp:coreProperties>
</file>